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58" r:id="rId3"/>
    <p:sldId id="256" r:id="rId4"/>
  </p:sldIdLst>
  <p:sldSz cx="9144000" cy="6858000" type="screen4x3"/>
  <p:notesSz cx="6858000" cy="9144000"/>
  <p:embeddedFontLst>
    <p:embeddedFont>
      <p:font typeface="Berlin Sans FB Demi" panose="020E0602020502020306" pitchFamily="34" charset="77"/>
      <p:regular r:id="rId5"/>
      <p:bold r:id="rId6"/>
    </p:embeddedFont>
    <p:embeddedFont>
      <p:font typeface="BoomerangItalic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Segoe UI Symbol" panose="020B0502040204020203" pitchFamily="34" charset="0"/>
      <p:regular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CCECFF"/>
    <a:srgbClr val="CC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viewProps" Target="view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7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0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6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6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17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0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84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934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67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34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4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371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57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5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9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0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1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8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26465-4279-4A65-AC48-0E610E40C6F9}" type="datetimeFigureOut">
              <a:rPr lang="en-US" smtClean="0"/>
              <a:t>4/24/23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62BC6-081B-46F2-ACFA-1F986FD8E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D78F-7171-4558-A60B-3DE113D77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22BDC-89F9-4ABE-BB6E-A9BF021A38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5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l="16886" t="7973" r="17443" b="8827"/>
          <a:stretch/>
        </p:blipFill>
        <p:spPr>
          <a:xfrm rot="417393">
            <a:off x="2269195" y="1829161"/>
            <a:ext cx="601527" cy="800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599"/>
          <a:stretch/>
        </p:blipFill>
        <p:spPr>
          <a:xfrm rot="372875" flipH="1">
            <a:off x="106998" y="5589662"/>
            <a:ext cx="589148" cy="1045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4995" y="33908"/>
            <a:ext cx="4203290" cy="62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prstClr val="black"/>
                </a:solidFill>
                <a:latin typeface="BoomerangItalic" panose="00000400000000000000" pitchFamily="2" charset="0"/>
              </a:rPr>
              <a:t>Music Academy of Greater Milwaukee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Flow Chart of Skill Levels/Classes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90912" y="4622714"/>
            <a:ext cx="2163445" cy="9152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>
                <a:solidFill>
                  <a:prstClr val="black"/>
                </a:solidFill>
              </a:rPr>
              <a:t>Drums, Flutes &amp; Ukuleles</a:t>
            </a:r>
          </a:p>
          <a:p>
            <a:pPr algn="ctr"/>
            <a:r>
              <a:rPr lang="en-US" sz="1000" b="1" dirty="0">
                <a:solidFill>
                  <a:prstClr val="black"/>
                </a:solidFill>
              </a:rPr>
              <a:t>General Music II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Ages 8* - 12</a:t>
            </a:r>
            <a:br>
              <a:rPr lang="en-US" sz="1100" i="1" dirty="0">
                <a:solidFill>
                  <a:prstClr val="black"/>
                </a:solidFill>
              </a:rPr>
            </a:br>
            <a:r>
              <a:rPr lang="en-US" sz="1050" dirty="0">
                <a:solidFill>
                  <a:prstClr val="black"/>
                </a:solidFill>
              </a:rPr>
              <a:t>*</a:t>
            </a:r>
            <a:r>
              <a:rPr lang="en-US" sz="1050" i="1" dirty="0">
                <a:solidFill>
                  <a:prstClr val="black"/>
                </a:solidFill>
              </a:rPr>
              <a:t>Age as of June 1, 2023</a:t>
            </a:r>
            <a:endParaRPr lang="en-US" sz="1000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6185" y="3513290"/>
            <a:ext cx="2008092" cy="843284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>
                <a:solidFill>
                  <a:prstClr val="black"/>
                </a:solidFill>
              </a:rPr>
              <a:t>Concert Choir</a:t>
            </a:r>
            <a:br>
              <a:rPr lang="en-US" sz="1350" b="1" u="sng" dirty="0">
                <a:solidFill>
                  <a:prstClr val="black"/>
                </a:solidFill>
              </a:rPr>
            </a:br>
            <a:r>
              <a:rPr lang="en-US" sz="1100" b="1" dirty="0">
                <a:solidFill>
                  <a:prstClr val="black"/>
                </a:solidFill>
              </a:rPr>
              <a:t>Ages 10*- 18  </a:t>
            </a:r>
            <a:br>
              <a:rPr lang="en-US" sz="1100" dirty="0">
                <a:solidFill>
                  <a:prstClr val="black"/>
                </a:solidFill>
              </a:rPr>
            </a:br>
            <a:r>
              <a:rPr lang="en-US" sz="1000" i="1" dirty="0">
                <a:solidFill>
                  <a:prstClr val="black"/>
                </a:solidFill>
              </a:rPr>
              <a:t>Readiness &amp; strong reading ability </a:t>
            </a:r>
            <a:r>
              <a:rPr lang="en-US" sz="1000" i="1" u="sng" dirty="0">
                <a:solidFill>
                  <a:prstClr val="black"/>
                </a:solidFill>
              </a:rPr>
              <a:t>essential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*</a:t>
            </a:r>
            <a:r>
              <a:rPr lang="en-US" sz="1000" i="1" dirty="0">
                <a:solidFill>
                  <a:prstClr val="black"/>
                </a:solidFill>
              </a:rPr>
              <a:t>Age as of June 1, 2023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42888" y="3516017"/>
            <a:ext cx="1662422" cy="848712"/>
          </a:xfrm>
          <a:prstGeom prst="rect">
            <a:avLst/>
          </a:prstGeom>
          <a:solidFill>
            <a:srgbClr val="FFABC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>
                <a:solidFill>
                  <a:prstClr val="black"/>
                </a:solidFill>
              </a:rPr>
              <a:t>Beginner’s  String Orchestra</a:t>
            </a:r>
            <a:br>
              <a:rPr lang="en-US" sz="1350" b="1" dirty="0">
                <a:solidFill>
                  <a:prstClr val="black"/>
                </a:solidFill>
              </a:rPr>
            </a:br>
            <a:r>
              <a:rPr lang="en-US" sz="1100" b="1" dirty="0">
                <a:solidFill>
                  <a:prstClr val="black"/>
                </a:solidFill>
              </a:rPr>
              <a:t>Ages 9*- 18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*</a:t>
            </a:r>
            <a:r>
              <a:rPr lang="en-US" sz="1100" i="1" dirty="0">
                <a:solidFill>
                  <a:prstClr val="black"/>
                </a:solidFill>
              </a:rPr>
              <a:t>Age as of June 1, 2023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2425" y="3516017"/>
            <a:ext cx="1696646" cy="748282"/>
          </a:xfrm>
          <a:prstGeom prst="rect">
            <a:avLst/>
          </a:prstGeom>
          <a:solidFill>
            <a:srgbClr val="FFABC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>
                <a:solidFill>
                  <a:prstClr val="black"/>
                </a:solidFill>
              </a:rPr>
              <a:t>Beginner’s Band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Ages 10*- 18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*</a:t>
            </a:r>
            <a:r>
              <a:rPr lang="en-US" sz="1100" i="1" dirty="0">
                <a:solidFill>
                  <a:prstClr val="black"/>
                </a:solidFill>
              </a:rPr>
              <a:t>Age as of June 1, 2023</a:t>
            </a:r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22" y="113521"/>
            <a:ext cx="1378515" cy="140924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629989" y="2600040"/>
            <a:ext cx="2275086" cy="6224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Concert Orchestra</a:t>
            </a:r>
          </a:p>
          <a:p>
            <a:pPr algn="ctr"/>
            <a:r>
              <a:rPr lang="en-US" sz="1000" i="1" dirty="0">
                <a:solidFill>
                  <a:prstClr val="black"/>
                </a:solidFill>
              </a:rPr>
              <a:t>Successful completion of Beg. Orchestra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3005" y="2599286"/>
            <a:ext cx="2275086" cy="6231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0325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Concert Band</a:t>
            </a:r>
          </a:p>
          <a:p>
            <a:pPr algn="ctr"/>
            <a:r>
              <a:rPr lang="en-US" sz="1000" i="1" dirty="0">
                <a:solidFill>
                  <a:prstClr val="black"/>
                </a:solidFill>
              </a:rPr>
              <a:t>Successful completion of Beg. Band</a:t>
            </a:r>
            <a:endParaRPr lang="en-US" sz="135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52765" y="1807762"/>
            <a:ext cx="1920240" cy="490384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Philharmonic Orchestra</a:t>
            </a:r>
          </a:p>
          <a:p>
            <a:pPr algn="ctr"/>
            <a:r>
              <a:rPr lang="en-US" sz="1000" b="1" i="1" dirty="0">
                <a:solidFill>
                  <a:prstClr val="black"/>
                </a:solidFill>
              </a:rPr>
              <a:t>By Audition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50542" y="1807762"/>
            <a:ext cx="1920240" cy="490384"/>
          </a:xfrm>
          <a:prstGeom prst="rect">
            <a:avLst/>
          </a:prstGeom>
          <a:solidFill>
            <a:srgbClr val="FFFF00"/>
          </a:solidFill>
          <a:ln w="76200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prstClr val="black"/>
                </a:solidFill>
              </a:rPr>
              <a:t>Symphonic Band</a:t>
            </a:r>
          </a:p>
          <a:p>
            <a:pPr lvl="0" algn="ctr"/>
            <a:r>
              <a:rPr lang="en-US" sz="1000" b="1" i="1" dirty="0">
                <a:solidFill>
                  <a:prstClr val="black"/>
                </a:solidFill>
              </a:rPr>
              <a:t>By Audition</a:t>
            </a:r>
            <a:endParaRPr lang="en-US" sz="1350" b="1" dirty="0">
              <a:solidFill>
                <a:prstClr val="black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303360" y="2200670"/>
            <a:ext cx="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252766" y="1231509"/>
            <a:ext cx="3850086" cy="329868"/>
          </a:xfrm>
          <a:prstGeom prst="rect">
            <a:avLst/>
          </a:prstGeom>
          <a:solidFill>
            <a:schemeClr val="bg1"/>
          </a:solidFill>
          <a:ln w="63500" cmpd="dbl">
            <a:solidFill>
              <a:schemeClr val="accent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>
                <a:solidFill>
                  <a:prstClr val="black"/>
                </a:solidFill>
              </a:rPr>
              <a:t>Summer Session</a:t>
            </a:r>
            <a:r>
              <a:rPr lang="en-US" sz="1400" b="1" dirty="0">
                <a:solidFill>
                  <a:prstClr val="black"/>
                </a:solidFill>
              </a:rPr>
              <a:t>: </a:t>
            </a:r>
            <a:r>
              <a:rPr lang="en-US" sz="1200" b="1" dirty="0">
                <a:solidFill>
                  <a:prstClr val="black"/>
                </a:solidFill>
              </a:rPr>
              <a:t>Private Lessons - Instrument &amp; Vocal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16037" y="4622715"/>
            <a:ext cx="2189273" cy="9152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0" cmpd="sng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u="sng" dirty="0" err="1">
                <a:solidFill>
                  <a:prstClr val="black"/>
                </a:solidFill>
              </a:rPr>
              <a:t>Musica</a:t>
            </a:r>
            <a:r>
              <a:rPr lang="en-US" sz="1350" b="1" u="sng" dirty="0">
                <a:solidFill>
                  <a:prstClr val="black"/>
                </a:solidFill>
              </a:rPr>
              <a:t> </a:t>
            </a:r>
            <a:r>
              <a:rPr lang="en-US" sz="1350" b="1" u="sng" dirty="0" err="1">
                <a:solidFill>
                  <a:prstClr val="black"/>
                </a:solidFill>
              </a:rPr>
              <a:t>Primaria</a:t>
            </a:r>
            <a:endParaRPr lang="en-US" sz="1350" b="1" u="sng" dirty="0">
              <a:solidFill>
                <a:prstClr val="black"/>
              </a:solidFill>
            </a:endParaRPr>
          </a:p>
          <a:p>
            <a:pPr algn="ctr"/>
            <a:r>
              <a:rPr lang="en-US" sz="1000" b="1" dirty="0">
                <a:solidFill>
                  <a:prstClr val="black"/>
                </a:solidFill>
              </a:rPr>
              <a:t>Foundational Skills/General Music I</a:t>
            </a:r>
          </a:p>
          <a:p>
            <a:pPr algn="ctr"/>
            <a:r>
              <a:rPr lang="en-US" sz="1000" i="1" dirty="0">
                <a:solidFill>
                  <a:prstClr val="black"/>
                </a:solidFill>
              </a:rPr>
              <a:t>Children’s Choir, Percussion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Ages 6* - 9 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*</a:t>
            </a:r>
            <a:r>
              <a:rPr lang="en-US" sz="1000" i="1" dirty="0">
                <a:solidFill>
                  <a:prstClr val="black"/>
                </a:solidFill>
              </a:rPr>
              <a:t>Age as of June 1, 2023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72987" y="2598080"/>
            <a:ext cx="8368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Level 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59947" y="4622715"/>
            <a:ext cx="83689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Level 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1200" y="5734298"/>
            <a:ext cx="8368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Level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4946" r="21058" b="6450"/>
          <a:stretch/>
        </p:blipFill>
        <p:spPr>
          <a:xfrm rot="195291">
            <a:off x="687604" y="4417955"/>
            <a:ext cx="551475" cy="13017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19440" r="21334"/>
          <a:stretch/>
        </p:blipFill>
        <p:spPr>
          <a:xfrm>
            <a:off x="1198880" y="3471927"/>
            <a:ext cx="589280" cy="11125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b="6666"/>
          <a:stretch/>
        </p:blipFill>
        <p:spPr>
          <a:xfrm flipH="1">
            <a:off x="1552881" y="2643607"/>
            <a:ext cx="620106" cy="8459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855040" y="1811104"/>
            <a:ext cx="836896" cy="369332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Level 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8891" y="1665651"/>
            <a:ext cx="1916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3333CC"/>
                </a:solidFill>
              </a:rPr>
              <a:t>Please Refer to Website Class Description Page on For Details and Qualifications</a:t>
            </a:r>
          </a:p>
        </p:txBody>
      </p:sp>
      <p:sp>
        <p:nvSpPr>
          <p:cNvPr id="33" name="Up Arrow 32"/>
          <p:cNvSpPr/>
          <p:nvPr/>
        </p:nvSpPr>
        <p:spPr>
          <a:xfrm>
            <a:off x="1344041" y="5090160"/>
            <a:ext cx="132368" cy="64413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1932806" y="3958257"/>
            <a:ext cx="132368" cy="64413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Up Arrow 40"/>
          <p:cNvSpPr/>
          <p:nvPr/>
        </p:nvSpPr>
        <p:spPr>
          <a:xfrm>
            <a:off x="2170778" y="2974293"/>
            <a:ext cx="142527" cy="51482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Up Arrow 41"/>
          <p:cNvSpPr/>
          <p:nvPr/>
        </p:nvSpPr>
        <p:spPr>
          <a:xfrm>
            <a:off x="2885353" y="2165012"/>
            <a:ext cx="124530" cy="42618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14349" y="5734298"/>
            <a:ext cx="2305954" cy="915291"/>
          </a:xfrm>
          <a:prstGeom prst="rect">
            <a:avLst/>
          </a:prstGeom>
          <a:solidFill>
            <a:srgbClr val="CCFFCC"/>
          </a:solidFill>
          <a:ln w="317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prstClr val="black"/>
                </a:solidFill>
              </a:rPr>
              <a:t>Mini Maestros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Intro to music</a:t>
            </a:r>
          </a:p>
          <a:p>
            <a:pPr algn="ctr"/>
            <a:r>
              <a:rPr lang="en-US" sz="1100" i="1" dirty="0">
                <a:solidFill>
                  <a:prstClr val="black"/>
                </a:solidFill>
              </a:rPr>
              <a:t>Songs, Games, Rhythms</a:t>
            </a:r>
          </a:p>
          <a:p>
            <a:pPr algn="ctr"/>
            <a:r>
              <a:rPr lang="en-US" sz="1100" b="1" dirty="0">
                <a:solidFill>
                  <a:prstClr val="black"/>
                </a:solidFill>
              </a:rPr>
              <a:t>Ages 4* - 6 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*</a:t>
            </a:r>
            <a:r>
              <a:rPr lang="en-US" sz="1100" i="1" dirty="0">
                <a:solidFill>
                  <a:prstClr val="black"/>
                </a:solidFill>
              </a:rPr>
              <a:t>Age as of June 1, 2023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90755" y="3518154"/>
            <a:ext cx="836896" cy="369332"/>
          </a:xfrm>
          <a:prstGeom prst="rect">
            <a:avLst/>
          </a:prstGeom>
          <a:solidFill>
            <a:srgbClr val="FFABC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Level 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/>
          <a:srcRect l="8693" t="8257" r="8344" b="15403"/>
          <a:stretch/>
        </p:blipFill>
        <p:spPr>
          <a:xfrm>
            <a:off x="2783068" y="914401"/>
            <a:ext cx="927606" cy="853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92165" y="6478935"/>
            <a:ext cx="928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2023.</a:t>
            </a:r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05" y="5767865"/>
            <a:ext cx="711070" cy="7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4252765" y="728697"/>
            <a:ext cx="3826697" cy="371407"/>
          </a:xfrm>
          <a:prstGeom prst="rect">
            <a:avLst/>
          </a:prstGeom>
          <a:noFill/>
          <a:ln w="63500" cmpd="dbl">
            <a:solidFill>
              <a:srgbClr val="3333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350" b="1" u="sng" dirty="0">
                <a:solidFill>
                  <a:srgbClr val="FF0000"/>
                </a:solidFill>
              </a:rPr>
              <a:t>All Classes </a:t>
            </a:r>
            <a:r>
              <a:rPr lang="en-US" sz="1350" b="1" dirty="0">
                <a:solidFill>
                  <a:prstClr val="black"/>
                </a:solidFill>
              </a:rPr>
              <a:t>are 30 sessions, held September-May</a:t>
            </a:r>
          </a:p>
        </p:txBody>
      </p:sp>
    </p:spTree>
    <p:extLst>
      <p:ext uri="{BB962C8B-B14F-4D97-AF65-F5344CB8AC3E}">
        <p14:creationId xmlns:p14="http://schemas.microsoft.com/office/powerpoint/2010/main" val="85530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76"/>
            <a:ext cx="9144000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Berlin Sans FB Demi" panose="020E0802020502020306" pitchFamily="34" charset="0"/>
                <a:ea typeface="Cambria" panose="02040503050406030204" pitchFamily="18" charset="0"/>
                <a:cs typeface="Arial" panose="020B0604020202020204" pitchFamily="34" charset="0"/>
              </a:rPr>
              <a:t>Each Class or Ensemble Builds Upon Knowledge and Skills </a:t>
            </a:r>
          </a:p>
          <a:p>
            <a:pPr algn="ctr"/>
            <a:r>
              <a:rPr lang="en-US" sz="2200" dirty="0">
                <a:latin typeface="Berlin Sans FB Demi" panose="020E0802020502020306" pitchFamily="34" charset="0"/>
                <a:ea typeface="Cambria" panose="02040503050406030204" pitchFamily="18" charset="0"/>
                <a:cs typeface="Arial" panose="020B0604020202020204" pitchFamily="34" charset="0"/>
              </a:rPr>
              <a:t>Gained From Previous Classes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05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9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flow chart demonstrates how each of the classes prepares our students to progress musically as they learn and grow.  </a:t>
            </a:r>
            <a:r>
              <a:rPr lang="en-US" sz="13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Classes are designed to be taken sequentially.</a:t>
            </a:r>
            <a:r>
              <a:rPr lang="en-US" sz="1300" dirty="0">
                <a:solidFill>
                  <a:srgbClr val="55555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will ensure students gain a well-rounded music education and a solid preparation for any musical endeavor. </a:t>
            </a:r>
            <a:b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3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i="1" dirty="0"/>
              <a:t>Please Refer to Class Description page on website for details and qualifications of each class.</a:t>
            </a:r>
          </a:p>
          <a:p>
            <a:pPr marL="742950" lvl="1" indent="-285750">
              <a:buFont typeface="Segoe UI Symbol" panose="020B0502040204020203" pitchFamily="34" charset="0"/>
              <a:buChar char="♫"/>
            </a:pPr>
            <a:r>
              <a:rPr lang="en-US" sz="1400" b="1" i="1" u="sng" dirty="0"/>
              <a:t>Classes</a:t>
            </a:r>
            <a:r>
              <a:rPr lang="en-US" sz="1400" b="1" i="1" dirty="0"/>
              <a:t> </a:t>
            </a:r>
            <a:r>
              <a:rPr lang="en-US" sz="1400" i="1" dirty="0"/>
              <a:t>are held during the school year and total 30 sessions, held September – May.</a:t>
            </a:r>
          </a:p>
          <a:p>
            <a:pPr marL="742950" lvl="1" indent="-285750">
              <a:buFont typeface="Segoe UI Symbol" panose="020B0502040204020203" pitchFamily="34" charset="0"/>
              <a:buChar char="♫"/>
            </a:pPr>
            <a:r>
              <a:rPr lang="en-US" sz="1400" b="1" i="1" u="sng" dirty="0"/>
              <a:t>Summer Sessions </a:t>
            </a:r>
            <a:r>
              <a:rPr lang="en-US" sz="1400" i="1" dirty="0"/>
              <a:t>are private Instrumental and vocal instruction</a:t>
            </a:r>
          </a:p>
          <a:p>
            <a:r>
              <a:rPr lang="en-US" sz="14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b="1" i="1" u="sng" dirty="0">
                <a:solidFill>
                  <a:srgbClr val="33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Example:</a:t>
            </a:r>
            <a:r>
              <a:rPr lang="en-US" sz="1400" i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"path" a student might follow as they grow: </a:t>
            </a:r>
            <a:r>
              <a:rPr lang="en-US" sz="14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Mini-Maestros (ages 4-6) Intro to Music</a:t>
            </a:r>
          </a:p>
          <a:p>
            <a:pPr marL="1257300" lvl="2" indent="-342900">
              <a:spcBef>
                <a:spcPts val="30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1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Musica</a:t>
            </a: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(age 6-9)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Foundational Skills/General Music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Drums, Flutes &amp; </a:t>
            </a: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Ukuleles (age 8-12)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Foundational Skills/General Music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Beginner's Band (age 10-18)</a:t>
            </a:r>
            <a:endParaRPr lang="en-US" sz="1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spcBef>
                <a:spcPts val="30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Concert Band (after successful completion of Beginner’s Band)</a:t>
            </a:r>
          </a:p>
          <a:p>
            <a:pPr marL="1257300" lvl="2" indent="-342900">
              <a:spcBef>
                <a:spcPts val="300"/>
              </a:spcBef>
              <a:buFont typeface="+mj-lt"/>
              <a:buAutoNum type="arabicPeriod"/>
              <a:tabLst>
                <a:tab pos="685800" algn="l"/>
              </a:tabLst>
            </a:pPr>
            <a:r>
              <a:rPr lang="en-US" sz="1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Symphonic Band (By Audition)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endParaRPr lang="en-US" sz="14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of older students may not have had the opportunity to participate in formal music training at a younger age.  </a:t>
            </a:r>
            <a:b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students can usually successfully jump directly into a class like </a:t>
            </a:r>
            <a:r>
              <a:rPr lang="en-US" sz="1300" i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Beginner's Band</a:t>
            </a:r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provided they are old enough and will commit to </a:t>
            </a:r>
            <a:r>
              <a:rPr lang="en-US" sz="1300" u="sng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least</a:t>
            </a:r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minutes of daily practice.  </a:t>
            </a:r>
          </a:p>
          <a:p>
            <a:endParaRPr lang="en-US" sz="1300" dirty="0">
              <a:solidFill>
                <a:srgbClr val="55555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most essential that these students complete their daily practice assignments right from the beginning in order to learn, grow and feel successful.  </a:t>
            </a:r>
            <a:endParaRPr lang="en-US" sz="1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offer Music Academy students the opportunity to take </a:t>
            </a:r>
            <a:r>
              <a:rPr lang="en-US" sz="1300" u="sng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private lessons</a:t>
            </a:r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every summer, and these are </a:t>
            </a:r>
            <a:r>
              <a:rPr lang="en-US" sz="1300" u="sng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extremely</a:t>
            </a:r>
            <a:r>
              <a:rPr lang="en-US" sz="13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helpful to those new to formal music study or to advanced techniques specific to their instrument. </a:t>
            </a:r>
            <a:endParaRPr lang="en-US" sz="13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000" b="1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Music Academy of Greater Milwaukee</a:t>
            </a:r>
            <a:r>
              <a:rPr lang="en-US" sz="1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Scott Kardell, M.M.  Licensed Music Instructor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Site</a:t>
            </a:r>
            <a:r>
              <a:rPr lang="en-US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 www.PlayOrSing.com        		       </a:t>
            </a:r>
            <a:r>
              <a:rPr lang="en-US" sz="1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E-mail</a:t>
            </a:r>
            <a:r>
              <a:rPr lang="en-US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 sk_maestro@PlayOrSing.com    </a:t>
            </a:r>
            <a:r>
              <a:rPr lang="en-US" sz="1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Phone</a:t>
            </a:r>
            <a:r>
              <a:rPr lang="en-US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 414-477-2428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3440" y="6521445"/>
            <a:ext cx="518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441908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2284</TotalTime>
  <Words>527</Words>
  <Application>Microsoft Macintosh PowerPoint</Application>
  <PresentationFormat>On-screen Show (4:3)</PresentationFormat>
  <Paragraphs>64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Berlin Sans FB Demi</vt:lpstr>
      <vt:lpstr>Verdana</vt:lpstr>
      <vt:lpstr>BoomerangItalic</vt:lpstr>
      <vt:lpstr>Calibri Light</vt:lpstr>
      <vt:lpstr>Cambria</vt:lpstr>
      <vt:lpstr>Arial</vt:lpstr>
      <vt:lpstr>Segoe UI Symbol</vt:lpstr>
      <vt:lpstr>Calibri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Kardell</dc:creator>
  <cp:lastModifiedBy>Scott Kardell</cp:lastModifiedBy>
  <cp:revision>38</cp:revision>
  <dcterms:created xsi:type="dcterms:W3CDTF">2022-01-31T00:17:46Z</dcterms:created>
  <dcterms:modified xsi:type="dcterms:W3CDTF">2023-04-25T20:53:10Z</dcterms:modified>
</cp:coreProperties>
</file>